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2" r:id="rId3"/>
    <p:sldId id="256" r:id="rId4"/>
    <p:sldId id="257" r:id="rId5"/>
    <p:sldId id="258" r:id="rId6"/>
    <p:sldId id="267" r:id="rId7"/>
    <p:sldId id="265" r:id="rId8"/>
    <p:sldId id="266" r:id="rId9"/>
    <p:sldId id="259" r:id="rId10"/>
    <p:sldId id="260" r:id="rId11"/>
    <p:sldId id="261" r:id="rId12"/>
    <p:sldId id="269" r:id="rId13"/>
    <p:sldId id="268" r:id="rId14"/>
    <p:sldId id="271" r:id="rId15"/>
    <p:sldId id="270" r:id="rId16"/>
    <p:sldId id="272" r:id="rId17"/>
    <p:sldId id="274" r:id="rId18"/>
    <p:sldId id="275" r:id="rId19"/>
    <p:sldId id="273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3B49-22D0-4A25-86E8-5877179C4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5947F-636D-4869-876B-721B62171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57DE-4AFA-4BD1-A58E-2C8A4635E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1A14D-830E-4EE0-8790-EB33F28E306D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49C3-6126-483D-BB1E-0CD6A107C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7C712-4948-4305-84AE-38B5DA449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BF02-8D06-4B45-8FB0-290D10DE4E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179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796A-C848-49BC-B25A-E95D7610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E85FF-5D54-400C-8954-B9EB05B63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CC41B-9618-4A54-8723-AF4211CCC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1A14D-830E-4EE0-8790-EB33F28E306D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CB240-A16F-4061-ABBB-34D63AB26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87F6F-9FD5-4DA9-9D73-3CBF3ABC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BF02-8D06-4B45-8FB0-290D10DE4E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329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433504-5FB6-4759-9089-C53B3E9B1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1A95E-88B0-4AF4-811E-DAF098248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FEE79-6294-4E48-AC99-C2C68A131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1A14D-830E-4EE0-8790-EB33F28E306D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1AF83-EB21-4D96-A88E-0CB73D73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6611D-D7A4-44C3-A1F5-816F2585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BF02-8D06-4B45-8FB0-290D10DE4E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57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66962-4783-475A-BCFF-6D56C28B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9B4DF-F776-4CFF-B347-B0CCDF81D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00F45-19F8-4455-8ED1-02D2F516A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1A14D-830E-4EE0-8790-EB33F28E306D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DD5FF-8691-4AAE-8E92-DF3126794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FFC93-298C-460E-9B43-96D90A22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BF02-8D06-4B45-8FB0-290D10DE4E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160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96190-1CC6-4E90-AA61-CE450E4E4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BEA83-F2CB-4F76-9380-A9E3DC4E5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DB096-6C7B-440E-9194-DA8D02ABD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1A14D-830E-4EE0-8790-EB33F28E306D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31340-A72F-4FCA-BE34-37BA05B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7EC4F-AED5-409B-ADC4-4636CBEE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BF02-8D06-4B45-8FB0-290D10DE4E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8748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A292-F84E-46DE-BAFD-7336342B7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BCCC1-52E5-44A2-9056-86027C25C6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BEE36-ED84-43F6-9799-31EDECE88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F1DC8-2870-4B45-A554-7D2ECBF5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1A14D-830E-4EE0-8790-EB33F28E306D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AC130-421F-45F2-8576-CA59701A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44A9C-4E7D-49BA-B546-FB629EC59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BF02-8D06-4B45-8FB0-290D10DE4E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45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A874-9754-471B-8247-55628A19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B098D-AB06-4A0E-A3E6-9B3C9E5E3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FE93F-780C-4063-AC28-EAF545F5C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DC41A-0B37-423F-AF65-8B163D6C97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E0E89F-6C5A-49A6-B6BA-21CFE1F916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3DBCB2-7D2C-477F-BB41-093090330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1A14D-830E-4EE0-8790-EB33F28E306D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EBE8BC-5F99-44FF-BDE8-F1B1DA79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4E5F7-1B3A-4918-A98A-3F706F59B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BF02-8D06-4B45-8FB0-290D10DE4E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181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4784-0786-4ECC-990D-28710671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343C4-5013-414A-817A-26B166C06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1A14D-830E-4EE0-8790-EB33F28E306D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99E92-BB8E-48AF-8F13-13D24D77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E73F6-5B49-4648-8782-B1BBF4B1E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BF02-8D06-4B45-8FB0-290D10DE4E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44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172BD4-A52B-4AAA-8EFE-DFCDC4F96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1A14D-830E-4EE0-8790-EB33F28E306D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65E8E-93C5-46AA-B10F-6D7112FB6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23178-BB21-47D5-875E-252EB93D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BF02-8D06-4B45-8FB0-290D10DE4E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97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FDE44-9136-4D9B-A132-55F9F6D09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17D7E-6255-4B98-9AC3-6A6B6753C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BB0E3-3D25-48B6-BAB8-B2AC53453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85BF7-94DC-441C-8F54-C7D07E472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1A14D-830E-4EE0-8790-EB33F28E306D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E8154-B33F-4EEC-A7CB-4159692C4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C34D0-1A92-44D1-86E5-F4CF2977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BF02-8D06-4B45-8FB0-290D10DE4E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818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CC0E-4EE5-49DC-9C31-2CAB1CE4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0DCD55-4179-4BF5-B4B6-A173B2E1D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BCC57-65F9-41EF-B95B-D661861E3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47654-2E95-4A2C-99F0-3A8560630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1A14D-830E-4EE0-8790-EB33F28E306D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C0B92-8F30-4704-B252-51FFB1F9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F861-8B10-454A-B766-1EAB00208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CBF02-8D06-4B45-8FB0-290D10DE4E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637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EB7A91-02A7-4094-AE8C-31CB7B640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0D057-F2A8-4FC7-9D92-A43358FBC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B6140-24B6-4446-8C21-D3D6F2906E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1A14D-830E-4EE0-8790-EB33F28E306D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F9C7E-EB32-4FF5-B2ED-63C31F934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CE242-FF8E-49AD-82EE-49C3FEF73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CBF02-8D06-4B45-8FB0-290D10DE4E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133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8862B-441A-4DCE-9AD5-7BBDC350B1A7}"/>
              </a:ext>
            </a:extLst>
          </p:cNvPr>
          <p:cNvSpPr txBox="1"/>
          <p:nvPr/>
        </p:nvSpPr>
        <p:spPr>
          <a:xfrm>
            <a:off x="5197773" y="2587557"/>
            <a:ext cx="179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Heap Table</a:t>
            </a:r>
          </a:p>
        </p:txBody>
      </p:sp>
    </p:spTree>
    <p:extLst>
      <p:ext uri="{BB962C8B-B14F-4D97-AF65-F5344CB8AC3E}">
        <p14:creationId xmlns:p14="http://schemas.microsoft.com/office/powerpoint/2010/main" val="4118292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DCC5A-33C4-43B9-B990-BC7E18FC4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23" t="53475" r="59012" b="37163"/>
          <a:stretch/>
        </p:blipFill>
        <p:spPr>
          <a:xfrm>
            <a:off x="162127" y="583660"/>
            <a:ext cx="2075235" cy="6952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D80645-623B-4D09-9DA7-0AC5D9D27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60" t="25106" r="19739" b="70592"/>
          <a:stretch/>
        </p:blipFill>
        <p:spPr>
          <a:xfrm>
            <a:off x="162128" y="113491"/>
            <a:ext cx="6841786" cy="3363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E375EB-053A-4388-972F-95FFC470D20F}"/>
              </a:ext>
            </a:extLst>
          </p:cNvPr>
          <p:cNvSpPr/>
          <p:nvPr/>
        </p:nvSpPr>
        <p:spPr>
          <a:xfrm>
            <a:off x="165368" y="116732"/>
            <a:ext cx="6838546" cy="62639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A804E6-ED3C-4557-8948-3510DCDC4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56" t="55177" r="32860" b="16596"/>
          <a:stretch/>
        </p:blipFill>
        <p:spPr>
          <a:xfrm>
            <a:off x="179958" y="1361869"/>
            <a:ext cx="6823955" cy="274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373DAA-002A-431E-828C-EACF2DD697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10" t="37872" r="38978" b="11206"/>
          <a:stretch/>
        </p:blipFill>
        <p:spPr>
          <a:xfrm>
            <a:off x="3299295" y="1928172"/>
            <a:ext cx="3247419" cy="44525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FEBD1A-A4C1-4C93-B68B-A34EAA3986B5}"/>
              </a:ext>
            </a:extLst>
          </p:cNvPr>
          <p:cNvSpPr/>
          <p:nvPr/>
        </p:nvSpPr>
        <p:spPr>
          <a:xfrm>
            <a:off x="1989304" y="1928172"/>
            <a:ext cx="1235413" cy="2177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8BBC31-5266-4682-A45F-C2784EFF7BF2}"/>
              </a:ext>
            </a:extLst>
          </p:cNvPr>
          <p:cNvSpPr/>
          <p:nvPr/>
        </p:nvSpPr>
        <p:spPr>
          <a:xfrm>
            <a:off x="1906617" y="160926"/>
            <a:ext cx="2879392" cy="288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0696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DF04A-6E77-4F26-A21F-519776BE9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8" t="26099" r="4049" b="14184"/>
          <a:stretch/>
        </p:blipFill>
        <p:spPr>
          <a:xfrm>
            <a:off x="204281" y="252919"/>
            <a:ext cx="8190689" cy="33284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2165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8862B-441A-4DCE-9AD5-7BBDC350B1A7}"/>
              </a:ext>
            </a:extLst>
          </p:cNvPr>
          <p:cNvSpPr txBox="1"/>
          <p:nvPr/>
        </p:nvSpPr>
        <p:spPr>
          <a:xfrm>
            <a:off x="4500146" y="2607012"/>
            <a:ext cx="3191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Clustered index Scan</a:t>
            </a:r>
          </a:p>
        </p:txBody>
      </p:sp>
    </p:spTree>
    <p:extLst>
      <p:ext uri="{BB962C8B-B14F-4D97-AF65-F5344CB8AC3E}">
        <p14:creationId xmlns:p14="http://schemas.microsoft.com/office/powerpoint/2010/main" val="3793256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436506-EAD3-4EF6-9F57-08C2B0534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1" t="40125" r="61844" b="27296"/>
          <a:stretch/>
        </p:blipFill>
        <p:spPr>
          <a:xfrm>
            <a:off x="194736" y="193452"/>
            <a:ext cx="5797502" cy="3271358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642B12-EA64-4167-8DB9-06F012AE4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3" t="56028" r="59252" b="34752"/>
          <a:stretch/>
        </p:blipFill>
        <p:spPr>
          <a:xfrm>
            <a:off x="194736" y="3579777"/>
            <a:ext cx="5797502" cy="871695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191013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8862B-441A-4DCE-9AD5-7BBDC350B1A7}"/>
              </a:ext>
            </a:extLst>
          </p:cNvPr>
          <p:cNvSpPr txBox="1"/>
          <p:nvPr/>
        </p:nvSpPr>
        <p:spPr>
          <a:xfrm>
            <a:off x="4500146" y="2607012"/>
            <a:ext cx="320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Clustered index Seek</a:t>
            </a:r>
          </a:p>
        </p:txBody>
      </p:sp>
    </p:spTree>
    <p:extLst>
      <p:ext uri="{BB962C8B-B14F-4D97-AF65-F5344CB8AC3E}">
        <p14:creationId xmlns:p14="http://schemas.microsoft.com/office/powerpoint/2010/main" val="1243083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720C2A-1B4D-4D00-9F3D-12F101D25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9" t="26809" r="61584" b="27234"/>
          <a:stretch/>
        </p:blipFill>
        <p:spPr>
          <a:xfrm>
            <a:off x="204280" y="277239"/>
            <a:ext cx="5447489" cy="4304844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86FB24-4CDE-460B-B05C-5A4FF960C014}"/>
              </a:ext>
            </a:extLst>
          </p:cNvPr>
          <p:cNvSpPr/>
          <p:nvPr/>
        </p:nvSpPr>
        <p:spPr>
          <a:xfrm>
            <a:off x="564204" y="267511"/>
            <a:ext cx="5087565" cy="2577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16EFD-401D-4D60-88DC-3BD6AB96568B}"/>
              </a:ext>
            </a:extLst>
          </p:cNvPr>
          <p:cNvSpPr/>
          <p:nvPr/>
        </p:nvSpPr>
        <p:spPr>
          <a:xfrm>
            <a:off x="447472" y="1684507"/>
            <a:ext cx="1799618" cy="6793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C9F77F-9489-4FB1-8BE2-B3DABB997222}"/>
              </a:ext>
            </a:extLst>
          </p:cNvPr>
          <p:cNvSpPr/>
          <p:nvPr/>
        </p:nvSpPr>
        <p:spPr>
          <a:xfrm>
            <a:off x="1494814" y="3694889"/>
            <a:ext cx="2678351" cy="8871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A0007-DD05-4A7E-A3AE-186DA85BF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" t="56170" r="50000" b="34468"/>
          <a:stretch/>
        </p:blipFill>
        <p:spPr>
          <a:xfrm>
            <a:off x="204279" y="4726016"/>
            <a:ext cx="5447489" cy="668696"/>
          </a:xfrm>
          <a:prstGeom prst="rect">
            <a:avLst/>
          </a:prstGeom>
          <a:ln w="1905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1657234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8862B-441A-4DCE-9AD5-7BBDC350B1A7}"/>
              </a:ext>
            </a:extLst>
          </p:cNvPr>
          <p:cNvSpPr txBox="1"/>
          <p:nvPr/>
        </p:nvSpPr>
        <p:spPr>
          <a:xfrm>
            <a:off x="4500146" y="2607012"/>
            <a:ext cx="387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Non-clustered index Scan</a:t>
            </a:r>
          </a:p>
        </p:txBody>
      </p:sp>
    </p:spTree>
    <p:extLst>
      <p:ext uri="{BB962C8B-B14F-4D97-AF65-F5344CB8AC3E}">
        <p14:creationId xmlns:p14="http://schemas.microsoft.com/office/powerpoint/2010/main" val="91423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B74CD2-D373-47D9-8D2A-64D8C2637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7" t="27517" r="43854" b="56756"/>
          <a:stretch/>
        </p:blipFill>
        <p:spPr>
          <a:xfrm>
            <a:off x="194342" y="263282"/>
            <a:ext cx="5557446" cy="12971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3D8DC1-0B06-44E3-997F-582A0136B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7" t="43201" r="43854" b="40567"/>
          <a:stretch/>
        </p:blipFill>
        <p:spPr>
          <a:xfrm>
            <a:off x="194342" y="1779103"/>
            <a:ext cx="5557446" cy="13387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B4EE14-B4A8-4980-902A-4E1D5C9B6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5" t="54911" r="50560" b="35178"/>
          <a:stretch/>
        </p:blipFill>
        <p:spPr>
          <a:xfrm>
            <a:off x="194341" y="5038927"/>
            <a:ext cx="7295957" cy="9741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A5DE37-47BF-4614-9651-238DDC338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7" t="31064" r="75116" b="49415"/>
          <a:stretch/>
        </p:blipFill>
        <p:spPr>
          <a:xfrm>
            <a:off x="194341" y="3336552"/>
            <a:ext cx="2587769" cy="15828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8612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1C2A4-E5C3-4E41-9363-B8B415862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7" t="51349" r="51123" b="31379"/>
          <a:stretch/>
        </p:blipFill>
        <p:spPr>
          <a:xfrm>
            <a:off x="145914" y="204281"/>
            <a:ext cx="5994961" cy="14688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029913-4060-4D5E-945C-13D1FD158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" t="54752" r="59811" b="25248"/>
          <a:stretch/>
        </p:blipFill>
        <p:spPr>
          <a:xfrm>
            <a:off x="155643" y="1789889"/>
            <a:ext cx="5291848" cy="17807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41711C-39D9-428C-8DDD-7C1EF3927B1D}"/>
              </a:ext>
            </a:extLst>
          </p:cNvPr>
          <p:cNvSpPr/>
          <p:nvPr/>
        </p:nvSpPr>
        <p:spPr>
          <a:xfrm>
            <a:off x="1789889" y="2538920"/>
            <a:ext cx="3025302" cy="10317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E2BE91-5330-4F0D-BCF4-AC53A0124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6" t="53910" r="51123" b="35036"/>
          <a:stretch/>
        </p:blipFill>
        <p:spPr>
          <a:xfrm>
            <a:off x="155642" y="3746090"/>
            <a:ext cx="5985233" cy="9125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E5568F-4950-496E-8934-71DC502C85C0}"/>
              </a:ext>
            </a:extLst>
          </p:cNvPr>
          <p:cNvSpPr/>
          <p:nvPr/>
        </p:nvSpPr>
        <p:spPr>
          <a:xfrm>
            <a:off x="145914" y="194553"/>
            <a:ext cx="5994961" cy="44738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923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8862B-441A-4DCE-9AD5-7BBDC350B1A7}"/>
              </a:ext>
            </a:extLst>
          </p:cNvPr>
          <p:cNvSpPr txBox="1"/>
          <p:nvPr/>
        </p:nvSpPr>
        <p:spPr>
          <a:xfrm>
            <a:off x="4500146" y="2607012"/>
            <a:ext cx="3922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Non-Clustered index Seek</a:t>
            </a:r>
          </a:p>
        </p:txBody>
      </p:sp>
    </p:spTree>
    <p:extLst>
      <p:ext uri="{BB962C8B-B14F-4D97-AF65-F5344CB8AC3E}">
        <p14:creationId xmlns:p14="http://schemas.microsoft.com/office/powerpoint/2010/main" val="2081359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D755B7-1155-4903-8FFC-7AB433E78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01" t="26667" r="48818" b="37446"/>
          <a:stretch/>
        </p:blipFill>
        <p:spPr>
          <a:xfrm>
            <a:off x="165371" y="184826"/>
            <a:ext cx="3219856" cy="22441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88253F-B435-4BDD-BEF7-0918034804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6" t="28227" r="37028" b="43263"/>
          <a:stretch/>
        </p:blipFill>
        <p:spPr>
          <a:xfrm>
            <a:off x="3735421" y="184826"/>
            <a:ext cx="5807413" cy="17794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0971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4F89A3-FE9B-4B91-93EF-6A48788FD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5" t="30213" r="59279" b="25390"/>
          <a:stretch/>
        </p:blipFill>
        <p:spPr>
          <a:xfrm>
            <a:off x="175097" y="243190"/>
            <a:ext cx="5272392" cy="38738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1FB2EF-7D11-4C82-A3BD-DE0B7286B006}"/>
              </a:ext>
            </a:extLst>
          </p:cNvPr>
          <p:cNvSpPr/>
          <p:nvPr/>
        </p:nvSpPr>
        <p:spPr>
          <a:xfrm>
            <a:off x="1643973" y="3132305"/>
            <a:ext cx="3025302" cy="9847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5017B3-4EE0-46B9-9ABF-75781438D3F1}"/>
              </a:ext>
            </a:extLst>
          </p:cNvPr>
          <p:cNvSpPr/>
          <p:nvPr/>
        </p:nvSpPr>
        <p:spPr>
          <a:xfrm>
            <a:off x="447472" y="836580"/>
            <a:ext cx="1994171" cy="7295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BC415-9447-4CF7-9104-3E39745A8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" t="54752" r="51211" b="34610"/>
          <a:stretch/>
        </p:blipFill>
        <p:spPr>
          <a:xfrm>
            <a:off x="175097" y="4348261"/>
            <a:ext cx="6498077" cy="9500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02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F93E74-2674-43A0-9D26-54BD65C77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93" t="21258" r="45414" b="34466"/>
          <a:stretch/>
        </p:blipFill>
        <p:spPr>
          <a:xfrm>
            <a:off x="5397081" y="382349"/>
            <a:ext cx="5451161" cy="39809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C04DC6-1DC4-4AD2-A48D-5B1CCB655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26" t="25217" r="47675" b="45218"/>
          <a:stretch/>
        </p:blipFill>
        <p:spPr>
          <a:xfrm>
            <a:off x="238115" y="382349"/>
            <a:ext cx="4728632" cy="267213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7203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A866F0-9662-48D8-9A72-79493CDA9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8" t="21135" r="17258" b="39716"/>
          <a:stretch/>
        </p:blipFill>
        <p:spPr>
          <a:xfrm>
            <a:off x="252919" y="116730"/>
            <a:ext cx="6760724" cy="27767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F01AC-BE00-468A-A812-37B2E586F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94" t="24822" r="60254" b="43263"/>
          <a:stretch/>
        </p:blipFill>
        <p:spPr>
          <a:xfrm>
            <a:off x="252918" y="3443589"/>
            <a:ext cx="3725695" cy="33397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5262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7BA6B4-D267-4FA7-8FFB-7A983F991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2" t="13050" r="43233" b="27376"/>
          <a:stretch/>
        </p:blipFill>
        <p:spPr>
          <a:xfrm>
            <a:off x="209143" y="1070043"/>
            <a:ext cx="6055470" cy="55774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DB8DF4-732F-4ACD-B066-91D197B00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20" t="37305" r="35343" b="52624"/>
          <a:stretch/>
        </p:blipFill>
        <p:spPr>
          <a:xfrm>
            <a:off x="209143" y="157984"/>
            <a:ext cx="4722779" cy="7369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B0E344-C44E-42C1-86A2-63160F00882C}"/>
              </a:ext>
            </a:extLst>
          </p:cNvPr>
          <p:cNvSpPr/>
          <p:nvPr/>
        </p:nvSpPr>
        <p:spPr>
          <a:xfrm>
            <a:off x="1974715" y="1322961"/>
            <a:ext cx="252919" cy="243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EFA8C6-8EDD-4EA5-8C12-4418739925FC}"/>
              </a:ext>
            </a:extLst>
          </p:cNvPr>
          <p:cNvSpPr/>
          <p:nvPr/>
        </p:nvSpPr>
        <p:spPr>
          <a:xfrm>
            <a:off x="209143" y="1358631"/>
            <a:ext cx="685802" cy="217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BA811-CC3C-4077-AFC1-35A87055B650}"/>
              </a:ext>
            </a:extLst>
          </p:cNvPr>
          <p:cNvSpPr txBox="1"/>
          <p:nvPr/>
        </p:nvSpPr>
        <p:spPr>
          <a:xfrm>
            <a:off x="1682885" y="2383277"/>
            <a:ext cx="271696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- Include actual execution plan</a:t>
            </a:r>
          </a:p>
          <a:p>
            <a:r>
              <a:rPr lang="en-IN" sz="1600" dirty="0"/>
              <a:t>- Execute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02DB91-2755-4E1B-9C3C-3B4114BCC6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34" t="55194" r="59279" b="36279"/>
          <a:stretch/>
        </p:blipFill>
        <p:spPr>
          <a:xfrm>
            <a:off x="1682885" y="3785176"/>
            <a:ext cx="2716962" cy="8375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FB9380-00E5-44EC-932F-7BC76C84F0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56" t="34752" r="45538" b="11205"/>
          <a:stretch/>
        </p:blipFill>
        <p:spPr>
          <a:xfrm>
            <a:off x="6478619" y="1070043"/>
            <a:ext cx="5152883" cy="55774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D1874C-F8D8-4FCC-9179-65CB6819FBA7}"/>
              </a:ext>
            </a:extLst>
          </p:cNvPr>
          <p:cNvSpPr txBox="1"/>
          <p:nvPr/>
        </p:nvSpPr>
        <p:spPr>
          <a:xfrm>
            <a:off x="6543713" y="556391"/>
            <a:ext cx="5042150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For finding 1 row, SQL server scanning all 3 rows in a table.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3BC372-186E-4A8F-9B75-A18A9C55698E}"/>
              </a:ext>
            </a:extLst>
          </p:cNvPr>
          <p:cNvSpPr/>
          <p:nvPr/>
        </p:nvSpPr>
        <p:spPr>
          <a:xfrm>
            <a:off x="9270459" y="1138139"/>
            <a:ext cx="817124" cy="330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00BC8D-9E98-43E4-A9FC-B5C1229AAADF}"/>
              </a:ext>
            </a:extLst>
          </p:cNvPr>
          <p:cNvSpPr/>
          <p:nvPr/>
        </p:nvSpPr>
        <p:spPr>
          <a:xfrm>
            <a:off x="184824" y="145915"/>
            <a:ext cx="11456406" cy="65112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284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7E47E6-757E-4D9D-A64F-EA3E4DDBA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7" t="56339" r="59482" b="31631"/>
          <a:stretch/>
        </p:blipFill>
        <p:spPr>
          <a:xfrm>
            <a:off x="197233" y="2005842"/>
            <a:ext cx="6034601" cy="1185443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12C33D-9B5E-4295-B70F-66467AFB8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4" t="34893" r="80530" b="50041"/>
          <a:stretch/>
        </p:blipFill>
        <p:spPr>
          <a:xfrm>
            <a:off x="197233" y="189265"/>
            <a:ext cx="2733261" cy="1641817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157972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8862B-441A-4DCE-9AD5-7BBDC350B1A7}"/>
              </a:ext>
            </a:extLst>
          </p:cNvPr>
          <p:cNvSpPr txBox="1"/>
          <p:nvPr/>
        </p:nvSpPr>
        <p:spPr>
          <a:xfrm>
            <a:off x="5197773" y="2587557"/>
            <a:ext cx="2308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Full Table Scan</a:t>
            </a:r>
          </a:p>
        </p:txBody>
      </p:sp>
    </p:spTree>
    <p:extLst>
      <p:ext uri="{BB962C8B-B14F-4D97-AF65-F5344CB8AC3E}">
        <p14:creationId xmlns:p14="http://schemas.microsoft.com/office/powerpoint/2010/main" val="345705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12DD0F-B0DE-414A-8865-9E8A1A5DB7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6" t="43557" r="44829" b="34326"/>
          <a:stretch/>
        </p:blipFill>
        <p:spPr>
          <a:xfrm>
            <a:off x="175097" y="1692615"/>
            <a:ext cx="5330758" cy="1791398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3BC03-71A9-4945-8E39-1D6059AB9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59" t="27517" r="44622" b="58866"/>
          <a:stretch/>
        </p:blipFill>
        <p:spPr>
          <a:xfrm>
            <a:off x="175096" y="3704728"/>
            <a:ext cx="5330757" cy="1092709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8ED1A7-C912-415D-9406-289F7B1B8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6" t="27944" r="44829" b="56523"/>
          <a:stretch/>
        </p:blipFill>
        <p:spPr>
          <a:xfrm>
            <a:off x="175096" y="213788"/>
            <a:ext cx="5330758" cy="1258112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118833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F66D4B-2CB0-4F8A-90F3-CF88A6115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7" t="28227" r="6265" b="28369"/>
          <a:stretch/>
        </p:blipFill>
        <p:spPr>
          <a:xfrm>
            <a:off x="175097" y="155643"/>
            <a:ext cx="6459167" cy="20031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E9BDD9-745C-47E6-AC37-8B6AA1121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75" t="35461" r="43144" b="58581"/>
          <a:stretch/>
        </p:blipFill>
        <p:spPr>
          <a:xfrm>
            <a:off x="175095" y="2247084"/>
            <a:ext cx="4494179" cy="5199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A33F66-A35F-4014-9A70-287E98C43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56" t="55178" r="59101" b="37021"/>
          <a:stretch/>
        </p:blipFill>
        <p:spPr>
          <a:xfrm>
            <a:off x="175096" y="3232676"/>
            <a:ext cx="2208181" cy="6103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14E7E-4CBF-4949-A113-9F8415BC81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47" t="21135" r="43144" b="75603"/>
          <a:stretch/>
        </p:blipFill>
        <p:spPr>
          <a:xfrm>
            <a:off x="175096" y="2855061"/>
            <a:ext cx="4503905" cy="2896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B1F010-5DF5-4459-8B4D-FA53319E35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56" t="53804" r="50000" b="26667"/>
          <a:stretch/>
        </p:blipFill>
        <p:spPr>
          <a:xfrm>
            <a:off x="175095" y="3921241"/>
            <a:ext cx="4494178" cy="20511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570540-6E58-4FB4-AA7D-46542BB5AA1C}"/>
              </a:ext>
            </a:extLst>
          </p:cNvPr>
          <p:cNvSpPr/>
          <p:nvPr/>
        </p:nvSpPr>
        <p:spPr>
          <a:xfrm>
            <a:off x="943583" y="4659546"/>
            <a:ext cx="1235413" cy="1225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F13A12-9B52-43EA-BD0C-862AFB556401}"/>
              </a:ext>
            </a:extLst>
          </p:cNvPr>
          <p:cNvSpPr txBox="1"/>
          <p:nvPr/>
        </p:nvSpPr>
        <p:spPr>
          <a:xfrm>
            <a:off x="2256819" y="4648957"/>
            <a:ext cx="4377446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Though we have non-clustered index on </a:t>
            </a:r>
            <a:r>
              <a:rPr lang="en-IN" sz="1400" dirty="0" err="1"/>
              <a:t>GenderName</a:t>
            </a:r>
            <a:r>
              <a:rPr lang="en-IN" sz="1400" dirty="0"/>
              <a:t> column, SQL server still using table scan instead of index seek. Because database engine knows table scan produces better performance than Index seek because very few rows in Gender table.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B65A52-2789-490F-BEC1-00D22BC68F3F}"/>
              </a:ext>
            </a:extLst>
          </p:cNvPr>
          <p:cNvSpPr/>
          <p:nvPr/>
        </p:nvSpPr>
        <p:spPr>
          <a:xfrm>
            <a:off x="165368" y="145915"/>
            <a:ext cx="6468896" cy="58264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741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79</Words>
  <Application>Microsoft Office PowerPoint</Application>
  <PresentationFormat>Widescreen</PresentationFormat>
  <Paragraphs>10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14</cp:revision>
  <dcterms:created xsi:type="dcterms:W3CDTF">2022-12-13T05:07:37Z</dcterms:created>
  <dcterms:modified xsi:type="dcterms:W3CDTF">2022-12-13T17:53:01Z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2022-12-13T05:07:40Z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42c73fa7-cb66-4c31-9e84-856ad86e8069</vt:lpwstr>
  </property>
  <property fmtid="{D5CDD505-2E9C-101B-9397-08002B2CF9AE}" pid="8" name="MSIP_Label_19540963-e559-4020-8a90-fe8a502c2801_ContentBits">
    <vt:lpwstr>0</vt:lpwstr>
  </property>
</Properties>
</file>